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71800" y="202573"/>
            <a:ext cx="3600400" cy="1061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جامعة ديالى – كلية</a:t>
            </a: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 </a:t>
            </a:r>
            <a:r>
              <a:rPr lang="ar-IQ" sz="2400" dirty="0">
                <a:cs typeface="+mj-cs"/>
              </a:rPr>
              <a:t>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قسم هندسة العمارة</a:t>
            </a:r>
            <a:endParaRPr lang="en-US" sz="2400" dirty="0"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F6A70-C7C1-4FDB-BF52-D9BCF3AE91CB}"/>
              </a:ext>
            </a:extLst>
          </p:cNvPr>
          <p:cNvSpPr txBox="1"/>
          <p:nvPr/>
        </p:nvSpPr>
        <p:spPr>
          <a:xfrm>
            <a:off x="2326314" y="3717032"/>
            <a:ext cx="44913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4000" dirty="0">
                <a:cs typeface="+mj-cs"/>
              </a:rPr>
              <a:t>العناصر الأولية في التصميم </a:t>
            </a:r>
            <a:endParaRPr lang="en-US" sz="4000" dirty="0"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33C736-5412-4C88-AC46-9554BE128D96}"/>
              </a:ext>
            </a:extLst>
          </p:cNvPr>
          <p:cNvSpPr txBox="1"/>
          <p:nvPr/>
        </p:nvSpPr>
        <p:spPr>
          <a:xfrm>
            <a:off x="2918098" y="2381979"/>
            <a:ext cx="3307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2400" dirty="0">
                <a:cs typeface="+mj-cs"/>
              </a:rPr>
              <a:t>مبادئ الفن والعمارة / المرحلة الأولى</a:t>
            </a:r>
          </a:p>
          <a:p>
            <a:pPr algn="ctr" rtl="1"/>
            <a:r>
              <a:rPr lang="ar-IQ" sz="2400" dirty="0">
                <a:cs typeface="+mj-cs"/>
              </a:rPr>
              <a:t>المحاضرة الأولى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0C2B836-4332-4B5B-964E-51AECE165685}"/>
              </a:ext>
            </a:extLst>
          </p:cNvPr>
          <p:cNvGrpSpPr/>
          <p:nvPr/>
        </p:nvGrpSpPr>
        <p:grpSpPr>
          <a:xfrm>
            <a:off x="613809" y="1022870"/>
            <a:ext cx="7916382" cy="1372978"/>
            <a:chOff x="1230416" y="3434963"/>
            <a:chExt cx="7916382" cy="1372978"/>
          </a:xfrm>
        </p:grpSpPr>
        <p:sp>
          <p:nvSpPr>
            <p:cNvPr id="6" name="Title 1">
              <a:extLst>
                <a:ext uri="{FF2B5EF4-FFF2-40B4-BE49-F238E27FC236}">
                  <a16:creationId xmlns:a16="http://schemas.microsoft.com/office/drawing/2014/main" xmlns="" id="{47C3FB11-8442-4242-9AB0-E389C3CCCE0C}"/>
                </a:ext>
              </a:extLst>
            </p:cNvPr>
            <p:cNvSpPr txBox="1">
              <a:spLocks/>
            </p:cNvSpPr>
            <p:nvPr/>
          </p:nvSpPr>
          <p:spPr>
            <a:xfrm>
              <a:off x="7213724" y="3434963"/>
              <a:ext cx="1933074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1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400" b="0" kern="1200">
                  <a:gradFill flip="none" rotWithShape="1">
                    <a:gsLst>
                      <a:gs pos="28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  <a:tileRect/>
                  </a:gra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ar-IQ" dirty="0">
                  <a:solidFill>
                    <a:schemeClr val="tx1"/>
                  </a:solidFill>
                </a:rPr>
                <a:t>النقطة </a:t>
              </a:r>
            </a:p>
          </p:txBody>
        </p:sp>
        <p:sp>
          <p:nvSpPr>
            <p:cNvPr id="7" name="Title 1">
              <a:extLst>
                <a:ext uri="{FF2B5EF4-FFF2-40B4-BE49-F238E27FC236}">
                  <a16:creationId xmlns:a16="http://schemas.microsoft.com/office/drawing/2014/main" xmlns="" id="{3F7C1BC7-DA2D-454F-81EC-CFD0BBA7A305}"/>
                </a:ext>
              </a:extLst>
            </p:cNvPr>
            <p:cNvSpPr txBox="1">
              <a:spLocks/>
            </p:cNvSpPr>
            <p:nvPr/>
          </p:nvSpPr>
          <p:spPr>
            <a:xfrm>
              <a:off x="5280650" y="3455114"/>
              <a:ext cx="1933074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1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400" b="0" kern="1200">
                  <a:gradFill flip="none" rotWithShape="1">
                    <a:gsLst>
                      <a:gs pos="28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  <a:tileRect/>
                  </a:gra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ar-IQ" dirty="0">
                  <a:solidFill>
                    <a:schemeClr val="tx1"/>
                  </a:solidFill>
                </a:rPr>
                <a:t>الخط</a:t>
              </a:r>
            </a:p>
          </p:txBody>
        </p:sp>
        <p:sp>
          <p:nvSpPr>
            <p:cNvPr id="8" name="Title 1">
              <a:extLst>
                <a:ext uri="{FF2B5EF4-FFF2-40B4-BE49-F238E27FC236}">
                  <a16:creationId xmlns:a16="http://schemas.microsoft.com/office/drawing/2014/main" xmlns="" id="{6981AAE4-C021-4E2E-8AA9-25987CF8108E}"/>
                </a:ext>
              </a:extLst>
            </p:cNvPr>
            <p:cNvSpPr txBox="1">
              <a:spLocks/>
            </p:cNvSpPr>
            <p:nvPr/>
          </p:nvSpPr>
          <p:spPr>
            <a:xfrm>
              <a:off x="3246640" y="3466510"/>
              <a:ext cx="212558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1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400" b="0" kern="1200">
                  <a:gradFill flip="none" rotWithShape="1">
                    <a:gsLst>
                      <a:gs pos="28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  <a:tileRect/>
                  </a:gra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ar-IQ" dirty="0">
                  <a:solidFill>
                    <a:schemeClr val="tx1"/>
                  </a:solidFill>
                </a:rPr>
                <a:t>المستوي</a:t>
              </a:r>
            </a:p>
          </p:txBody>
        </p:sp>
        <p:sp>
          <p:nvSpPr>
            <p:cNvPr id="9" name="Title 1">
              <a:extLst>
                <a:ext uri="{FF2B5EF4-FFF2-40B4-BE49-F238E27FC236}">
                  <a16:creationId xmlns:a16="http://schemas.microsoft.com/office/drawing/2014/main" xmlns="" id="{52B77F63-C534-4034-B503-CEE6B49D24BF}"/>
                </a:ext>
              </a:extLst>
            </p:cNvPr>
            <p:cNvSpPr txBox="1">
              <a:spLocks/>
            </p:cNvSpPr>
            <p:nvPr/>
          </p:nvSpPr>
          <p:spPr>
            <a:xfrm>
              <a:off x="1230416" y="3482378"/>
              <a:ext cx="2125580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1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400" b="0" kern="1200">
                  <a:gradFill flip="none" rotWithShape="1">
                    <a:gsLst>
                      <a:gs pos="28000">
                        <a:schemeClr val="tx1">
                          <a:lumMod val="93000"/>
                        </a:schemeClr>
                      </a:gs>
                      <a:gs pos="0">
                        <a:schemeClr val="bg1">
                          <a:lumMod val="25000"/>
                          <a:lumOff val="75000"/>
                        </a:schemeClr>
                      </a:gs>
                      <a:gs pos="100000">
                        <a:schemeClr val="tx2">
                          <a:lumMod val="0"/>
                          <a:lumOff val="100000"/>
                        </a:schemeClr>
                      </a:gs>
                    </a:gsLst>
                    <a:lin ang="4800000" scaled="0"/>
                    <a:tileRect/>
                  </a:gra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ar-IQ" dirty="0">
                  <a:solidFill>
                    <a:schemeClr val="tx1"/>
                  </a:solidFill>
                </a:rPr>
                <a:t>الحجم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44D890-02E2-4BFB-B5D4-98C10AC75EF7}"/>
              </a:ext>
            </a:extLst>
          </p:cNvPr>
          <p:cNvSpPr txBox="1"/>
          <p:nvPr/>
        </p:nvSpPr>
        <p:spPr>
          <a:xfrm>
            <a:off x="1403648" y="105236"/>
            <a:ext cx="76597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4000" dirty="0">
                <a:cs typeface="+mj-cs"/>
              </a:rPr>
              <a:t>العناصر الأولية في التصميم </a:t>
            </a:r>
            <a:endParaRPr lang="en-US" sz="4000" dirty="0">
              <a:cs typeface="+mj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EBF52D5-4769-4E40-88BB-37A91A282515}"/>
              </a:ext>
            </a:extLst>
          </p:cNvPr>
          <p:cNvSpPr txBox="1"/>
          <p:nvPr/>
        </p:nvSpPr>
        <p:spPr>
          <a:xfrm>
            <a:off x="2630033" y="2362205"/>
            <a:ext cx="62781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تعريف النقطة.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خصائص النقطة.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أمثلة تطبيقية توضح استخدام عنصر النقطة في التصميم.</a:t>
            </a:r>
            <a:endParaRPr lang="en-US" sz="2400" dirty="0"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444188B-94A0-47E8-B4D4-4F60E4E3D6C8}"/>
              </a:ext>
            </a:extLst>
          </p:cNvPr>
          <p:cNvSpPr txBox="1"/>
          <p:nvPr/>
        </p:nvSpPr>
        <p:spPr>
          <a:xfrm>
            <a:off x="2630033" y="4437112"/>
            <a:ext cx="62781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تعريف الخط.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خصائص الخط.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أمثلة تطبيقية توضح استخدام عنصر الخط في التصميم.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5E180B7-0B9E-4217-A7AA-8D97EDDF999A}"/>
              </a:ext>
            </a:extLst>
          </p:cNvPr>
          <p:cNvSpPr txBox="1"/>
          <p:nvPr/>
        </p:nvSpPr>
        <p:spPr>
          <a:xfrm>
            <a:off x="1192738" y="3212976"/>
            <a:ext cx="76138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تعريف الحجم.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خصائص الحجم.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العناصر الحجمية.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التفريق بين الحجم الكتلي والحجم الفراغي.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أمثلة تطبيقية توضح استخدام العناصر الحجمية </a:t>
            </a:r>
            <a:r>
              <a:rPr lang="ar-IQ" sz="2400" dirty="0" err="1">
                <a:cs typeface="+mj-cs"/>
              </a:rPr>
              <a:t>الكتلية</a:t>
            </a:r>
            <a:r>
              <a:rPr lang="ar-IQ" sz="2400" dirty="0">
                <a:cs typeface="+mj-cs"/>
              </a:rPr>
              <a:t> والفراغية في التصميم.</a:t>
            </a:r>
            <a:endParaRPr lang="en-US" sz="2400" dirty="0"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C229893-D94B-408B-B005-34EB00DE39CD}"/>
              </a:ext>
            </a:extLst>
          </p:cNvPr>
          <p:cNvSpPr txBox="1"/>
          <p:nvPr/>
        </p:nvSpPr>
        <p:spPr>
          <a:xfrm>
            <a:off x="2528479" y="1196752"/>
            <a:ext cx="62781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تعريف المستوي.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خصائص المستوي.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أمثلة تطبيقية توضح استخدام عنصر المستوي في التصميم.</a:t>
            </a: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938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2477</TotalTime>
  <Words>100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AGA Granada غرناطة V2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180</cp:revision>
  <dcterms:created xsi:type="dcterms:W3CDTF">2021-10-20T16:32:18Z</dcterms:created>
  <dcterms:modified xsi:type="dcterms:W3CDTF">2022-05-15T11:33:17Z</dcterms:modified>
</cp:coreProperties>
</file>